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F09"/>
    <a:srgbClr val="E06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8" y="-7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075067" y="981820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4">
                <a:moveTo>
                  <a:pt x="0" y="0"/>
                </a:moveTo>
                <a:lnTo>
                  <a:pt x="608410" y="0"/>
                </a:lnTo>
              </a:path>
            </a:pathLst>
          </a:custGeom>
          <a:ln w="395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9468" y="270669"/>
            <a:ext cx="334645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king@Paulding.k12.ga.us" TargetMode="External"/><Relationship Id="rId7" Type="http://schemas.openxmlformats.org/officeDocument/2006/relationships/hyperlink" Target="mailto:ayergin@paulding.k12.ga.us" TargetMode="External"/><Relationship Id="rId2" Type="http://schemas.openxmlformats.org/officeDocument/2006/relationships/hyperlink" Target="mailto:lcarson@Paulding.k12.ga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ttelman@paulding.k12.ga.us" TargetMode="External"/><Relationship Id="rId5" Type="http://schemas.openxmlformats.org/officeDocument/2006/relationships/hyperlink" Target="mailto:jtallman@Paulding.k12.ga.us" TargetMode="External"/><Relationship Id="rId4" Type="http://schemas.openxmlformats.org/officeDocument/2006/relationships/hyperlink" Target="mailto:rwalton@paulding.k12.ga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WYJsQo7ZTC4" TargetMode="External"/><Relationship Id="rId5" Type="http://schemas.openxmlformats.org/officeDocument/2006/relationships/hyperlink" Target="https://www.youtube.com/watch?reload=9&amp;v=MVZRD4Fa1OY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6385" y="292706"/>
            <a:ext cx="45720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35150" algn="l"/>
              </a:tabLst>
            </a:pPr>
            <a:r>
              <a:rPr spc="-15" dirty="0"/>
              <a:t>O</a:t>
            </a:r>
            <a:r>
              <a:rPr spc="20" dirty="0"/>
              <a:t>u</a:t>
            </a:r>
            <a:r>
              <a:rPr dirty="0"/>
              <a:t>r</a:t>
            </a:r>
            <a:r>
              <a:rPr lang="en-US" dirty="0"/>
              <a:t> 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spc="-5" dirty="0"/>
              <a:t>G</a:t>
            </a:r>
            <a:r>
              <a:rPr spc="-140" dirty="0"/>
              <a:t>r</a:t>
            </a:r>
            <a:r>
              <a:rPr dirty="0"/>
              <a:t>a</a:t>
            </a:r>
            <a:r>
              <a:rPr spc="20" dirty="0"/>
              <a:t>d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9673" y="1002310"/>
            <a:ext cx="495363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7410">
              <a:lnSpc>
                <a:spcPct val="100000"/>
              </a:lnSpc>
              <a:spcBef>
                <a:spcPts val="100"/>
              </a:spcBef>
            </a:pPr>
            <a:r>
              <a:rPr sz="4800" spc="-15" dirty="0">
                <a:latin typeface="Calibri"/>
                <a:cs typeface="Calibri"/>
              </a:rPr>
              <a:t>Classroom</a:t>
            </a:r>
            <a:r>
              <a:rPr sz="4800" spc="-35" dirty="0">
                <a:latin typeface="Calibri"/>
                <a:cs typeface="Calibri"/>
              </a:rPr>
              <a:t> </a:t>
            </a:r>
            <a:r>
              <a:rPr sz="4800" spc="-15" dirty="0">
                <a:latin typeface="Calibri"/>
                <a:cs typeface="Calibri"/>
              </a:rPr>
              <a:t>News</a:t>
            </a:r>
            <a:endParaRPr sz="4800" dirty="0">
              <a:latin typeface="Calibri"/>
              <a:cs typeface="Calibri"/>
            </a:endParaRPr>
          </a:p>
          <a:p>
            <a:pPr marL="82296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Week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800" spc="40" dirty="0">
                <a:solidFill>
                  <a:srgbClr val="FFFFFF"/>
                </a:solidFill>
                <a:latin typeface="Calibri"/>
                <a:cs typeface="Calibri"/>
              </a:rPr>
              <a:t>11/2/2020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1046" y="2888994"/>
            <a:ext cx="207315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Reading and Writing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4924" y="2907299"/>
            <a:ext cx="132099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Reminders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2187" y="5238947"/>
            <a:ext cx="1228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dirty="0">
                <a:solidFill>
                  <a:srgbClr val="FFFFFF"/>
                </a:solidFill>
                <a:latin typeface="Calibri"/>
                <a:cs typeface="Calibri"/>
              </a:rPr>
              <a:t>Math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E800C443-A924-4332-A7D1-17BD2811D93D}"/>
              </a:ext>
            </a:extLst>
          </p:cNvPr>
          <p:cNvSpPr txBox="1"/>
          <p:nvPr/>
        </p:nvSpPr>
        <p:spPr>
          <a:xfrm>
            <a:off x="419838" y="2068238"/>
            <a:ext cx="303085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Carson: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2"/>
              </a:rPr>
              <a:t>lcarson@Paulding.k12.ga.us </a:t>
            </a:r>
            <a:r>
              <a:rPr sz="1400" spc="-2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dirty="0">
                <a:latin typeface="Carlito"/>
                <a:cs typeface="Carlito"/>
              </a:rPr>
              <a:t>King: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3"/>
              </a:rPr>
              <a:t>stking@Paulding.k12.ga.us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30" dirty="0">
                <a:latin typeface="Carlito"/>
                <a:cs typeface="Carlito"/>
              </a:rPr>
              <a:t>Walton:</a:t>
            </a:r>
            <a:r>
              <a:rPr sz="1400" spc="-18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4"/>
              </a:rPr>
              <a:t>rwalton@paulding.k12.ga.us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952DBFA2-CAED-48E6-8B6F-B8EA3584F7A0}"/>
              </a:ext>
            </a:extLst>
          </p:cNvPr>
          <p:cNvSpPr txBox="1"/>
          <p:nvPr/>
        </p:nvSpPr>
        <p:spPr>
          <a:xfrm>
            <a:off x="3867150" y="2038801"/>
            <a:ext cx="3531235" cy="672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4490" marR="5080" indent="-352425">
              <a:spcBef>
                <a:spcPts val="105"/>
              </a:spcBef>
            </a:pPr>
            <a:r>
              <a:rPr lang="en-US" sz="1400" spc="-15" dirty="0">
                <a:latin typeface="Carlito"/>
                <a:cs typeface="Carlito"/>
              </a:rPr>
              <a:t>Mrs. </a:t>
            </a:r>
            <a:r>
              <a:rPr lang="en-US" sz="1400" spc="-5" dirty="0">
                <a:latin typeface="Carlito"/>
                <a:cs typeface="Carlito"/>
              </a:rPr>
              <a:t>Chapman</a:t>
            </a:r>
            <a:r>
              <a:rPr lang="en-US" sz="1400" spc="-90" dirty="0">
                <a:latin typeface="Carlito"/>
                <a:cs typeface="Carlito"/>
              </a:rPr>
              <a:t> </a:t>
            </a:r>
            <a:r>
              <a:rPr lang="en-US" sz="1400" spc="-15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jtallman@Paulding.k12.ga.us</a:t>
            </a:r>
            <a:endParaRPr lang="en-US" sz="1400" dirty="0">
              <a:latin typeface="Carlito"/>
              <a:cs typeface="Carlito"/>
            </a:endParaRPr>
          </a:p>
          <a:p>
            <a:pPr marL="364490" marR="5080" indent="-352425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</a:t>
            </a:r>
            <a:r>
              <a:rPr sz="1400" spc="-8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Mittelman: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30" dirty="0">
                <a:solidFill>
                  <a:srgbClr val="0000FF"/>
                </a:solidFill>
                <a:latin typeface="Carlito"/>
                <a:cs typeface="Carlito"/>
              </a:rPr>
              <a:t>b</a:t>
            </a:r>
            <a:r>
              <a:rPr sz="1400" u="sng" spc="-3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6"/>
              </a:rPr>
              <a:t>mittelman@paulding.k12.ga.us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0" dirty="0">
                <a:latin typeface="Carlito"/>
                <a:cs typeface="Carlito"/>
              </a:rPr>
              <a:t>Yergin:</a:t>
            </a:r>
            <a:r>
              <a:rPr sz="1400" spc="-15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7"/>
              </a:rPr>
              <a:t>ayergin@paulding.k12.ga.us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B7AE3754-B078-4993-9702-6F17C7A0785E}"/>
              </a:ext>
            </a:extLst>
          </p:cNvPr>
          <p:cNvSpPr txBox="1"/>
          <p:nvPr/>
        </p:nvSpPr>
        <p:spPr>
          <a:xfrm>
            <a:off x="463606" y="3106768"/>
            <a:ext cx="3912225" cy="1874872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50" b="1" dirty="0"/>
              <a:t>RL1: </a:t>
            </a:r>
            <a:r>
              <a:rPr lang="en-US" sz="1050" dirty="0"/>
              <a:t>Refer to details and examples in a text when explaining what the text says explicitly and when drawing inferences from the text.</a:t>
            </a:r>
          </a:p>
          <a:p>
            <a:pPr marL="12700">
              <a:lnSpc>
                <a:spcPct val="100000"/>
              </a:lnSpc>
            </a:pPr>
            <a:r>
              <a:rPr lang="en-US" sz="1050" b="1" dirty="0"/>
              <a:t>RL3: </a:t>
            </a:r>
            <a:r>
              <a:rPr lang="en-US" sz="1050" dirty="0"/>
              <a:t>Describe in depth a character, setting, or event in a story or drama, drawing on specific details in the text (e.g., a character’s thoughts, words, or actions)</a:t>
            </a:r>
          </a:p>
          <a:p>
            <a:pPr marL="12700">
              <a:lnSpc>
                <a:spcPct val="100000"/>
              </a:lnSpc>
            </a:pPr>
            <a:r>
              <a:rPr lang="en-US" sz="1050" b="1" dirty="0"/>
              <a:t>RL9</a:t>
            </a:r>
            <a:r>
              <a:rPr lang="en-US" sz="1050" dirty="0"/>
              <a:t>: Compare and contrast the treatment of similar themes and topics and patterns of events in stories, myths, and traditional literature from different cultures.</a:t>
            </a:r>
          </a:p>
          <a:p>
            <a:pPr marL="12700">
              <a:lnSpc>
                <a:spcPct val="100000"/>
              </a:lnSpc>
            </a:pPr>
            <a:r>
              <a:rPr lang="en-US" sz="1000" b="1" spc="-5" dirty="0">
                <a:latin typeface="Carlito"/>
                <a:cs typeface="Carlito"/>
              </a:rPr>
              <a:t>Informational Writing </a:t>
            </a:r>
            <a:endParaRPr sz="1000" dirty="0">
              <a:latin typeface="Carlito"/>
              <a:cs typeface="Carlito"/>
            </a:endParaRPr>
          </a:p>
          <a:p>
            <a:pPr marL="12700" marR="80645">
              <a:lnSpc>
                <a:spcPct val="100000"/>
              </a:lnSpc>
            </a:pPr>
            <a:r>
              <a:rPr lang="en-US" sz="1050" dirty="0"/>
              <a:t>W2: Write informative/explanatory texts to examine a topic and convey ideas and information clearly.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0CB79A-3601-4AEB-BD66-353029FCAC3A}"/>
              </a:ext>
            </a:extLst>
          </p:cNvPr>
          <p:cNvSpPr txBox="1"/>
          <p:nvPr/>
        </p:nvSpPr>
        <p:spPr>
          <a:xfrm>
            <a:off x="419838" y="5594122"/>
            <a:ext cx="39997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NBT5:</a:t>
            </a:r>
            <a:r>
              <a:rPr lang="en-US" sz="1200" dirty="0"/>
              <a:t> Multiply multi digit numbers (1x4 digit, 2x2 digit) using place value, properties of multiplication, equations, area models, and/or arrays.</a:t>
            </a:r>
          </a:p>
          <a:p>
            <a:r>
              <a:rPr lang="en-US" sz="1200" b="1" dirty="0"/>
              <a:t>MD8</a:t>
            </a:r>
            <a:r>
              <a:rPr lang="en-US" sz="1200" dirty="0"/>
              <a:t>: Recognize area as additive. Find areas of rectilinear figures by decomposing them into non-overlapping rectangles and adding the areas of the non-overlapping parts, applying this technique to solve real world problems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575ECE-F5A8-4FB0-ACBB-2BE49A57FADB}"/>
              </a:ext>
            </a:extLst>
          </p:cNvPr>
          <p:cNvSpPr/>
          <p:nvPr/>
        </p:nvSpPr>
        <p:spPr>
          <a:xfrm>
            <a:off x="4674991" y="3197122"/>
            <a:ext cx="2723394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z="24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November</a:t>
            </a: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3</a:t>
            </a:r>
            <a:r>
              <a:rPr lang="en-US" spc="-5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rd</a:t>
            </a: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 No School Election Day</a:t>
            </a: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endParaRPr lang="en-US" spc="-5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13</a:t>
            </a:r>
            <a:r>
              <a:rPr lang="en-US" spc="-5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</a:t>
            </a: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 Progress Reports in </a:t>
            </a: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Parent Portal (no paper copies)</a:t>
            </a: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endParaRPr lang="en-US" spc="-5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23</a:t>
            </a:r>
            <a:r>
              <a:rPr lang="en-US" spc="-5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rd</a:t>
            </a: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-27</a:t>
            </a:r>
            <a:r>
              <a:rPr lang="en-US" spc="-5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</a:t>
            </a:r>
            <a:r>
              <a:rPr lang="en-US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 Thanksgiving Break </a:t>
            </a: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54C0A3E1-8A90-4824-A1E0-8BC8FA7A4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292066"/>
              </p:ext>
            </p:extLst>
          </p:nvPr>
        </p:nvGraphicFramePr>
        <p:xfrm>
          <a:off x="361192" y="8216844"/>
          <a:ext cx="5181603" cy="1532336"/>
        </p:xfrm>
        <a:graphic>
          <a:graphicData uri="http://schemas.openxmlformats.org/drawingml/2006/table">
            <a:tbl>
              <a:tblPr firstRow="1" bandRow="1">
                <a:solidFill>
                  <a:schemeClr val="accent6">
                    <a:lumMod val="60000"/>
                    <a:lumOff val="40000"/>
                  </a:schemeClr>
                </a:solidFill>
                <a:tableStyleId>{08FB837D-C827-4EFA-A057-4D05807E0F7C}</a:tableStyleId>
              </a:tblPr>
              <a:tblGrid>
                <a:gridCol w="740229">
                  <a:extLst>
                    <a:ext uri="{9D8B030D-6E8A-4147-A177-3AD203B41FA5}">
                      <a16:colId xmlns:a16="http://schemas.microsoft.com/office/drawing/2014/main" val="1067728858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3646602737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3619020522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1912376923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4054506384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4069762327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1118125180"/>
                    </a:ext>
                  </a:extLst>
                </a:gridCol>
              </a:tblGrid>
              <a:tr h="338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F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569854"/>
                  </a:ext>
                </a:extLst>
              </a:tr>
              <a:tr h="2707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E</a:t>
                      </a: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Counselor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E</a:t>
                      </a: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945427"/>
                  </a:ext>
                </a:extLst>
              </a:tr>
              <a:tr h="27848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J</a:t>
                      </a: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Counselor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STEM</a:t>
                      </a: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4166040407"/>
                  </a:ext>
                </a:extLst>
              </a:tr>
              <a:tr h="27848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Counselor</a:t>
                      </a: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PE</a:t>
                      </a:r>
                    </a:p>
                  </a:txBody>
                  <a:tcPr marL="0" marR="0" marT="34925" marB="0"/>
                </a:tc>
                <a:extLst>
                  <a:ext uri="{0D108BD9-81ED-4DB2-BD59-A6C34878D82A}">
                    <a16:rowId xmlns:a16="http://schemas.microsoft.com/office/drawing/2014/main" val="381663973"/>
                  </a:ext>
                </a:extLst>
              </a:tr>
              <a:tr h="3388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PE</a:t>
                      </a: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Counselor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J</a:t>
                      </a:r>
                    </a:p>
                  </a:txBody>
                  <a:tcPr marL="0" marR="0" marT="34925" marB="0"/>
                </a:tc>
                <a:extLst>
                  <a:ext uri="{0D108BD9-81ED-4DB2-BD59-A6C34878D82A}">
                    <a16:rowId xmlns:a16="http://schemas.microsoft.com/office/drawing/2014/main" val="3130494961"/>
                  </a:ext>
                </a:extLst>
              </a:tr>
            </a:tbl>
          </a:graphicData>
        </a:graphic>
      </p:graphicFrame>
      <p:sp>
        <p:nvSpPr>
          <p:cNvPr id="20" name="object 19">
            <a:extLst>
              <a:ext uri="{FF2B5EF4-FFF2-40B4-BE49-F238E27FC236}">
                <a16:creationId xmlns:a16="http://schemas.microsoft.com/office/drawing/2014/main" id="{3DD820C1-81AA-4836-8732-ABE14783E4A5}"/>
              </a:ext>
            </a:extLst>
          </p:cNvPr>
          <p:cNvSpPr txBox="1"/>
          <p:nvPr/>
        </p:nvSpPr>
        <p:spPr>
          <a:xfrm>
            <a:off x="2145030" y="7784972"/>
            <a:ext cx="1958339" cy="370840"/>
          </a:xfrm>
          <a:prstGeom prst="rect">
            <a:avLst/>
          </a:prstGeom>
          <a:noFill/>
          <a:ln w="38100">
            <a:solidFill>
              <a:srgbClr val="C75F0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Carlito"/>
                <a:cs typeface="Carlito"/>
              </a:rPr>
              <a:t>Specials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Rotations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D9CB28-D8FC-4A75-BB91-DBB8ECB69728}"/>
              </a:ext>
            </a:extLst>
          </p:cNvPr>
          <p:cNvSpPr txBox="1"/>
          <p:nvPr/>
        </p:nvSpPr>
        <p:spPr>
          <a:xfrm>
            <a:off x="4743450" y="2895599"/>
            <a:ext cx="27241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The area model below shows the partial products for 14 x 16 = 224. Using the area model, students first verbalize their understanding: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• 10 x 10 is 100 </a:t>
            </a:r>
          </a:p>
          <a:p>
            <a:r>
              <a:rPr lang="en-US" sz="1600" dirty="0"/>
              <a:t>• 4 x 10 is 40 </a:t>
            </a:r>
          </a:p>
          <a:p>
            <a:r>
              <a:rPr lang="en-US" sz="1600" dirty="0"/>
              <a:t>• 10 x 6 is 60, and</a:t>
            </a:r>
          </a:p>
          <a:p>
            <a:r>
              <a:rPr lang="en-US" sz="1600" dirty="0"/>
              <a:t> • 4 x 6 is 24.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55E4EE-8EDA-46BD-A1A5-63854701F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4800600"/>
            <a:ext cx="1457325" cy="1390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89C120-AAD4-4AD5-A85F-DA01364E2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84" y="3429000"/>
            <a:ext cx="2510518" cy="152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6F757C-E73D-482B-A121-3425FB1E0C08}"/>
              </a:ext>
            </a:extLst>
          </p:cNvPr>
          <p:cNvSpPr txBox="1"/>
          <p:nvPr/>
        </p:nvSpPr>
        <p:spPr>
          <a:xfrm>
            <a:off x="647700" y="284422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Array/Area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FEDEB-5F53-4F90-B06B-1F3C3CF3843A}"/>
              </a:ext>
            </a:extLst>
          </p:cNvPr>
          <p:cNvSpPr txBox="1"/>
          <p:nvPr/>
        </p:nvSpPr>
        <p:spPr>
          <a:xfrm>
            <a:off x="419100" y="3213556"/>
            <a:ext cx="31623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What would an array area model of 74 x 38 look like? </a:t>
            </a:r>
          </a:p>
          <a:p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2AFC7E-6319-4119-8DB1-CDC958C74A22}"/>
              </a:ext>
            </a:extLst>
          </p:cNvPr>
          <p:cNvSpPr txBox="1"/>
          <p:nvPr/>
        </p:nvSpPr>
        <p:spPr>
          <a:xfrm>
            <a:off x="525282" y="5257800"/>
            <a:ext cx="381811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Distributive Property</a:t>
            </a:r>
          </a:p>
          <a:p>
            <a:pPr algn="ctr"/>
            <a:r>
              <a:rPr lang="en-US" sz="1200" dirty="0"/>
              <a:t>(decomposing larger number)</a:t>
            </a:r>
          </a:p>
          <a:p>
            <a:pPr algn="ctr"/>
            <a:r>
              <a:rPr lang="en-US" sz="1200" dirty="0"/>
              <a:t>To illustrate 154 x 6, students use base 10 blocks or use drawings to show 154 six times. Seeing 154 six times will lead them to understand the distributive property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7EB63-47CF-455F-8B61-AB88D1433B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282" y="6332815"/>
            <a:ext cx="3818118" cy="12382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5D34B26-535D-4906-9817-F456FDCD8DD3}"/>
              </a:ext>
            </a:extLst>
          </p:cNvPr>
          <p:cNvSpPr txBox="1"/>
          <p:nvPr/>
        </p:nvSpPr>
        <p:spPr>
          <a:xfrm>
            <a:off x="419100" y="8381062"/>
            <a:ext cx="43243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Multiplication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https://www.youtube.com/watch?reload=9&amp;v=MVZRD4Fa1OY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https://www.youtube.com/watch?v=WYJsQo7ZTC4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D8BFB1C-7958-40B3-A678-6DB29F6837A4}"/>
              </a:ext>
            </a:extLst>
          </p:cNvPr>
          <p:cNvSpPr txBox="1">
            <a:spLocks/>
          </p:cNvSpPr>
          <p:nvPr/>
        </p:nvSpPr>
        <p:spPr>
          <a:xfrm>
            <a:off x="1752600" y="270669"/>
            <a:ext cx="4897900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en-US" kern="0" dirty="0"/>
              <a:t>How we teach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128628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485</Words>
  <Application>Microsoft Office PowerPoint</Application>
  <PresentationFormat>Custom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Carlito</vt:lpstr>
      <vt:lpstr>Office Theme</vt:lpstr>
      <vt:lpstr>Our 4th Grade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Lisa M. Carson</cp:lastModifiedBy>
  <cp:revision>4</cp:revision>
  <dcterms:created xsi:type="dcterms:W3CDTF">2020-10-30T17:35:28Z</dcterms:created>
  <dcterms:modified xsi:type="dcterms:W3CDTF">2020-10-30T18:02:47Z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2020-10-30T00:00:00Z</vt:filetime>
  </property>
  <property fmtid="{D5CDD505-2E9C-101B-9397-08002B2CF9AE}" pid="3" name="LastSaved">
    <vt:filetime>2020-10-30T00:00:00Z</vt:filetime>
  </property>
</Properties>
</file>